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2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Abandono (%)</c:v>
                </c:pt>
              </c:strCache>
            </c:strRef>
          </c:tx>
          <c:spPr>
            <a:solidFill>
              <a:srgbClr val="E07856">
                <a:alpha val="90000"/>
              </a:srgbClr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0F0E2A"/>
                    </a:solidFill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E07856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E07856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E07856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E07856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E07856"/>
              </a:solidFill>
              <a:effectLst/>
            </c:spPr>
          </c:dPt>
          <c:dPt>
            <c:idx val="5"/>
            <c:invertIfNegative val="0"/>
            <c:bubble3D val="0"/>
            <c:spPr>
              <a:solidFill>
                <a:srgbClr val="1E1B4B"/>
              </a:solidFill>
              <a:effectLst/>
            </c:spPr>
          </c:dPt>
          <c:dPt>
            <c:idx val="6"/>
            <c:invertIfNegative val="0"/>
            <c:bubble3D val="0"/>
            <c:spPr>
              <a:solidFill>
                <a:srgbClr val="1E1B4B"/>
              </a:solidFill>
              <a:effectLst/>
            </c:spPr>
          </c:dPt>
          <c:dPt>
            <c:idx val="7"/>
            <c:invertIfNegative val="0"/>
            <c:bubble3D val="0"/>
            <c:spPr>
              <a:solidFill>
                <a:srgbClr val="1E1B4B"/>
              </a:solidFill>
              <a:effectLst/>
            </c:spPr>
          </c:dPt>
          <c:dPt>
            <c:idx val="8"/>
            <c:invertIfNegative val="0"/>
            <c:bubble3D val="0"/>
            <c:spPr>
              <a:solidFill>
                <a:srgbClr val="1E1B4B"/>
              </a:solidFill>
              <a:effectLst/>
            </c:spPr>
          </c:dPt>
          <c:dPt>
            <c:idx val="9"/>
            <c:invertIfNegative val="0"/>
            <c:bubble3D val="0"/>
            <c:spPr>
              <a:solidFill>
                <a:srgbClr val="1E1B4B"/>
              </a:solidFill>
              <a:effectLst/>
            </c:spPr>
          </c:dPt>
          <c:cat>
            <c:multiLvlStrRef>
              <c:f>Sheet1!$A$2:$A$11</c:f>
              <c:multiLvlStrCache>
                <c:ptCount val="10"/>
                <c:lvl>
                  <c:pt idx="0">
                    <c:v>PA</c:v>
                  </c:pt>
                  <c:pt idx="1">
                    <c:v>RN</c:v>
                  </c:pt>
                  <c:pt idx="2">
                    <c:v>BA</c:v>
                  </c:pt>
                  <c:pt idx="3">
                    <c:v>AL</c:v>
                  </c:pt>
                  <c:pt idx="4">
                    <c:v>MA</c:v>
                  </c:pt>
                  <c:pt idx="5">
                    <c:v>SP</c:v>
                  </c:pt>
                  <c:pt idx="6">
                    <c:v>MG</c:v>
                  </c:pt>
                  <c:pt idx="7">
                    <c:v>SC</c:v>
                  </c:pt>
                  <c:pt idx="8">
                    <c:v>RS</c:v>
                  </c:pt>
                  <c:pt idx="9">
                    <c:v>DF</c:v>
                  </c:pt>
                </c:lvl>
              </c:multiLvlStrCache>
            </c:multiLvl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11.1</c:v>
                </c:pt>
                <c:pt idx="1">
                  <c:v>10.6</c:v>
                </c:pt>
                <c:pt idx="2">
                  <c:v>10.4</c:v>
                </c:pt>
                <c:pt idx="3">
                  <c:v>9.2</c:v>
                </c:pt>
                <c:pt idx="4">
                  <c:v>8.7</c:v>
                </c:pt>
                <c:pt idx="5">
                  <c:v>2.4</c:v>
                </c:pt>
                <c:pt idx="6">
                  <c:v>1.9</c:v>
                </c:pt>
                <c:pt idx="7">
                  <c:v>1.4</c:v>
                </c:pt>
                <c:pt idx="8">
                  <c:v>1.1</c:v>
                </c:pt>
                <c:pt idx="9">
                  <c:v>0.5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0F0E2A"/>
                  </a:solidFill>
                  <a:latin typeface="Calibri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F0E2A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EEEEE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B6884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Atendimentos (mil)</c:v>
                </c:pt>
              </c:strCache>
            </c:strRef>
          </c:tx>
          <c:spPr>
            <a:solidFill>
              <a:srgbClr val="4A9FB0"/>
            </a:solidFill>
            <a:ln w="50800" cap="flat">
              <a:solidFill>
                <a:srgbClr val="4A9FB0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0F0E2A"/>
                    </a:solidFill>
                    <a:latin typeface="Calibri"/>
                  </a:defRPr>
                </a:pPr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9"/>
            <c:spPr>
              <a:solidFill>
                <a:srgbClr val="4A9FB0"/>
              </a:solidFill>
              <a:ln w="9525" cap="flat">
                <a:solidFill>
                  <a:srgbClr val="4A9FB0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Sheet1!$A$2:$A$10</c:f>
              <c:multiLvlStrCache>
                <c:ptCount val="9"/>
                <c:lvl>
                  <c:pt idx="0">
                    <c:v>2015</c:v>
                  </c:pt>
                  <c:pt idx="1">
                    <c:v>2016</c:v>
                  </c:pt>
                  <c:pt idx="2">
                    <c:v>2017</c:v>
                  </c:pt>
                  <c:pt idx="3">
                    <c:v>2018</c:v>
                  </c:pt>
                  <c:pt idx="4">
                    <c:v>2019</c:v>
                  </c:pt>
                  <c:pt idx="5">
                    <c:v>2020</c:v>
                  </c:pt>
                  <c:pt idx="6">
                    <c:v>2021</c:v>
                  </c:pt>
                  <c:pt idx="7">
                    <c:v>2022</c:v>
                  </c:pt>
                  <c:pt idx="8">
                    <c:v>2023</c:v>
                  </c:pt>
                </c:lvl>
              </c:multiLvlStrCache>
            </c:multiLvl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142</c:v>
                </c:pt>
                <c:pt idx="1">
                  <c:v>168</c:v>
                </c:pt>
                <c:pt idx="2">
                  <c:v>195</c:v>
                </c:pt>
                <c:pt idx="3">
                  <c:v>234</c:v>
                </c:pt>
                <c:pt idx="4">
                  <c:v>281</c:v>
                </c:pt>
                <c:pt idx="5">
                  <c:v>198</c:v>
                </c:pt>
                <c:pt idx="6">
                  <c:v>312</c:v>
                </c:pt>
                <c:pt idx="7">
                  <c:v>389</c:v>
                </c:pt>
                <c:pt idx="8">
                  <c:v>461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0F0E2A"/>
                  </a:solidFill>
                  <a:latin typeface="Calibri"/>
                </a:defRPr>
              </a:pPr>
            </a:p>
          </c:txPr>
          <c:dLblPos val="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0F0E2A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EEEEE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B6884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0E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146304" cy="146304"/>
          </a:xfrm>
          <a:prstGeom prst="ellipse">
            <a:avLst/>
          </a:prstGeom>
          <a:solidFill>
            <a:srgbClr val="E07856"/>
          </a:solidFill>
          <a:ln w="12700">
            <a:solidFill>
              <a:srgbClr val="E0785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B6B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SOKRA · v0.6 BETA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164592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200" dirty="0">
                <a:solidFill>
                  <a:srgbClr val="FAF6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Aprender com o
</a:t>
            </a:r>
            <a:pPr indent="0" marL="0">
              <a:buNone/>
            </a:pPr>
            <a:r>
              <a:rPr lang="en-US" sz="7200" i="1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cérebro </a:t>
            </a:r>
            <a:pPr indent="0" marL="0">
              <a:buNone/>
            </a:pPr>
            <a:r>
              <a:rPr lang="en-US" sz="7200" dirty="0">
                <a:solidFill>
                  <a:srgbClr val="FAF6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 você tem.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548640" y="48463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9C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Tecnologia assistiva que transforma PDFs e legendas em aulas de áudio socráticas, projetadas para mentes TDAH e TEA.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8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Rodrigo Cruz dos Santos · TEA-1 / TDAH · Idealizador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0" y="62179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github.com/RodrigoPresida/Projeto-Sokra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6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O QUE PEDIMOS DESTA CONVERSA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Não é venda.
</a:t>
            </a:r>
            <a:pPr indent="0" marL="0">
              <a:buNone/>
            </a:pPr>
            <a:r>
              <a:rPr lang="en-US" sz="56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É um </a:t>
            </a:r>
            <a:pPr indent="0" marL="0">
              <a:buNone/>
            </a:pPr>
            <a:r>
              <a:rPr lang="en-US" sz="5600" i="1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convite</a:t>
            </a:r>
            <a:pPr indent="0" marL="0">
              <a:buNone/>
            </a:pPr>
            <a:r>
              <a:rPr lang="en-US" sz="56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.</a:t>
            </a:r>
            <a:endParaRPr lang="en-US" sz="5600" dirty="0"/>
          </a:p>
        </p:txBody>
      </p:sp>
      <p:sp>
        <p:nvSpPr>
          <p:cNvPr id="4" name="Shape 2"/>
          <p:cNvSpPr/>
          <p:nvPr/>
        </p:nvSpPr>
        <p:spPr>
          <a:xfrm>
            <a:off x="548640" y="3108960"/>
            <a:ext cx="3611880" cy="2377440"/>
          </a:xfrm>
          <a:prstGeom prst="roundRect">
            <a:avLst>
              <a:gd name="adj" fmla="val 3846"/>
            </a:avLst>
          </a:prstGeom>
          <a:solidFill>
            <a:srgbClr val="FFFFFF"/>
          </a:solidFill>
          <a:ln w="19050">
            <a:solidFill>
              <a:srgbClr val="0F0E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3246120"/>
            <a:ext cx="31546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Indicação de beta-testers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4343400"/>
            <a:ext cx="31546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Jovens TDAH/TEA dispostos a testar o produto e responder a feedback estruturado.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343400" y="3108960"/>
            <a:ext cx="3611880" cy="2377440"/>
          </a:xfrm>
          <a:prstGeom prst="roundRect">
            <a:avLst>
              <a:gd name="adj" fmla="val 3846"/>
            </a:avLst>
          </a:prstGeom>
          <a:solidFill>
            <a:srgbClr val="FFFFFF"/>
          </a:solidFill>
          <a:ln w="19050">
            <a:solidFill>
              <a:srgbClr val="0F0E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617720" y="3246120"/>
            <a:ext cx="31546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Validação clínica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617720" y="4343400"/>
            <a:ext cx="31546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Profissionais que possam observar o uso e avaliar a eficácia do método socrático.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8138160" y="3108960"/>
            <a:ext cx="3611880" cy="2377440"/>
          </a:xfrm>
          <a:prstGeom prst="roundRect">
            <a:avLst>
              <a:gd name="adj" fmla="val 3846"/>
            </a:avLst>
          </a:prstGeom>
          <a:solidFill>
            <a:srgbClr val="FFFFFF"/>
          </a:solidFill>
          <a:ln w="19050">
            <a:solidFill>
              <a:srgbClr val="0F0E2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412480" y="3246120"/>
            <a:ext cx="31546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Parceiros institucionais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8412480" y="4343400"/>
            <a:ext cx="31546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Escolas, clínicas e ONGs interessadas em rodar pilotos com público real.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48640" y="56692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0F0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Sokra está em beta. Antes de pensar em modelo de negócio, queremos validar o impacto.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0E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B6B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VAMOS CONVERSAR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0" dirty="0">
                <a:solidFill>
                  <a:srgbClr val="FAF6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Obrigado.</a:t>
            </a:r>
            <a:endParaRPr lang="en-US" sz="9000" dirty="0"/>
          </a:p>
        </p:txBody>
      </p:sp>
      <p:sp>
        <p:nvSpPr>
          <p:cNvPr id="4" name="Text 2"/>
          <p:cNvSpPr/>
          <p:nvPr/>
        </p:nvSpPr>
        <p:spPr>
          <a:xfrm>
            <a:off x="548640" y="31089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Rodrigo Cruz dos Santos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6B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Idealizador do Sokra · TEA-1 / TDAH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47548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Produto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291840" y="47548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F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github.com/RodrigoPresida/Projeto-Sokra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52578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Estudo de base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291840" y="5257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F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github.com/RodrigoPresida/neurodivergencia-evasao-escolar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576072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291840" y="5760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F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linkedin.com/in/rodrigopresidati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6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O PONTO DE PARTIDA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problema não é a</a:t>
            </a:r>
            <a:endParaRPr lang="en-US" sz="6000" dirty="0"/>
          </a:p>
          <a:p>
            <a:pPr indent="0" marL="0">
              <a:buNone/>
            </a:pPr>
            <a:r>
              <a:rPr lang="en-US" sz="60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neurodivergência.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548640" y="3474720"/>
            <a:ext cx="10972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i="1" dirty="0">
                <a:solidFill>
                  <a:srgbClr val="6B688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É um sistema que não foi
</a:t>
            </a:r>
            <a:pPr indent="0" marL="0">
              <a:buNone/>
            </a:pPr>
            <a:r>
              <a:rPr lang="en-US" sz="4800" i="1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desenhado para incluir.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Estudo próprio · INEP · DATASUS · IBGE · OSEP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6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OS NÚMEROS QUE SUSTENTAM A URGÊNCIA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Quatro dados que dizem tudo.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2651760" cy="384048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E3DFD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2286000"/>
            <a:ext cx="246888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800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48,3%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777240" y="3749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F0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alunos da Ed. Especial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0F0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fora da série correta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77240" y="54864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INEP · EM 2021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383280" y="2011680"/>
            <a:ext cx="2651760" cy="384048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E3DFD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566160" y="2286000"/>
            <a:ext cx="246888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800" dirty="0">
                <a:solidFill>
                  <a:srgbClr val="1E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22×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3611880" y="3749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F0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diferença de abandono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0F0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 PA e DF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611880" y="54864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INEP · 2021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6217920" y="2011680"/>
            <a:ext cx="2651760" cy="384048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E3DFD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0" y="2286000"/>
            <a:ext cx="246888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800" dirty="0">
                <a:solidFill>
                  <a:srgbClr val="4A9FB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6,8×</a:t>
            </a:r>
            <a:endParaRPr lang="en-US" sz="4800" dirty="0"/>
          </a:p>
        </p:txBody>
      </p:sp>
      <p:sp>
        <p:nvSpPr>
          <p:cNvPr id="14" name="Text 12"/>
          <p:cNvSpPr/>
          <p:nvPr/>
        </p:nvSpPr>
        <p:spPr>
          <a:xfrm>
            <a:off x="6446520" y="3749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F0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menos investido por aluno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0F0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 nos Estados Unidos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446520" y="54864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OSEP · INEP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9052560" y="2011680"/>
            <a:ext cx="2651760" cy="384048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E3DFD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235440" y="2286000"/>
            <a:ext cx="246888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8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13,7%</a:t>
            </a:r>
            <a:endParaRPr lang="en-US" sz="4800" dirty="0"/>
          </a:p>
        </p:txBody>
      </p:sp>
      <p:sp>
        <p:nvSpPr>
          <p:cNvPr id="18" name="Text 16"/>
          <p:cNvSpPr/>
          <p:nvPr/>
        </p:nvSpPr>
        <p:spPr>
          <a:xfrm>
            <a:off x="9281160" y="3749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F0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dropout de estudantes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0F0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autistas (referência EUA)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281160" y="54864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 2022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GEOGRAFIA DO ABANDONO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exclusão tem CEP.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Taxa de abandono · Ensino Médio · Educação Especial · 2021</a:t>
            </a:r>
            <a:endParaRPr lang="en-US" sz="13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548640" y="2103120"/>
          <a:ext cx="10972800" cy="4114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Fonte: INEP · Educação Especial · Taxas de Rendimento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A DEMANDA SÓ CRESCE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Atendimentos TDAH triplicaram em 8 anos.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Atendimentos ambulatoriais CID F90 · SIA/DATASUS · milhares/ano</a:t>
            </a:r>
            <a:endParaRPr lang="en-US" sz="13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548640" y="2103120"/>
          <a:ext cx="10972800" cy="4114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Fonte: DATASUS · Sistema de Informações Ambulatoriais (SIA)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B6B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A SOLUÇÃO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097280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6000" dirty="0">
                <a:solidFill>
                  <a:srgbClr val="FAF6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Um tutor que </a:t>
            </a:r>
            <a:pPr indent="0" marL="0">
              <a:buNone/>
            </a:pPr>
            <a:r>
              <a:rPr lang="en-US" sz="6000" i="1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pergunta</a:t>
            </a:r>
            <a:pPr indent="0" marL="0">
              <a:buNone/>
            </a:pPr>
            <a:endParaRPr lang="en-US" sz="6000" dirty="0"/>
          </a:p>
          <a:p>
            <a:pPr indent="0" marL="0">
              <a:buNone/>
            </a:pPr>
            <a:r>
              <a:rPr lang="en-US" sz="6000" dirty="0">
                <a:solidFill>
                  <a:srgbClr val="FAF6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antes de responder.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548640" y="457200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9C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Sokra aplica o método socrático — o mesmo que Sócrates usava há 2.400 anos — com IA generativa e síntese de voz neural.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548640" y="61264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Chunking · Retrieval practice · Feedback imediato · Multimodalidade · Tarefas sequenciadas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6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COMO SOKRA É DIFERENTE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Seis decisões de design que importam.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3611880" cy="2148840"/>
          </a:xfrm>
          <a:prstGeom prst="roundRect">
            <a:avLst>
              <a:gd name="adj" fmla="val 4255"/>
            </a:avLst>
          </a:prstGeom>
          <a:solidFill>
            <a:srgbClr val="FFFFFF"/>
          </a:solidFill>
          <a:ln w="12700">
            <a:solidFill>
              <a:srgbClr val="E3DFD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7240" y="2304288"/>
            <a:ext cx="292608" cy="292608"/>
          </a:xfrm>
          <a:prstGeom prst="ellipse">
            <a:avLst/>
          </a:prstGeom>
          <a:solidFill>
            <a:srgbClr val="E07856"/>
          </a:solidFill>
          <a:ln w="12700">
            <a:solidFill>
              <a:srgbClr val="E0785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234440" y="2194560"/>
            <a:ext cx="278892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Aprendizado socrático ativo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777240" y="3063240"/>
            <a:ext cx="32461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Perguntas reflexivas antes de explicar, pausas estratégicas, exemplos do cotidiano.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343400" y="2011680"/>
            <a:ext cx="3611880" cy="2148840"/>
          </a:xfrm>
          <a:prstGeom prst="roundRect">
            <a:avLst>
              <a:gd name="adj" fmla="val 4255"/>
            </a:avLst>
          </a:prstGeom>
          <a:solidFill>
            <a:srgbClr val="FFFFFF"/>
          </a:solidFill>
          <a:ln w="12700">
            <a:solidFill>
              <a:srgbClr val="E3DFD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0" y="2304288"/>
            <a:ext cx="292608" cy="292608"/>
          </a:xfrm>
          <a:prstGeom prst="ellipse">
            <a:avLst/>
          </a:prstGeom>
          <a:solidFill>
            <a:srgbClr val="1E1B4B"/>
          </a:solidFill>
          <a:ln w="12700">
            <a:solidFill>
              <a:srgbClr val="1E1B4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0" y="2194560"/>
            <a:ext cx="278892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Capítulos inteligentes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4572000" y="3063240"/>
            <a:ext cx="32461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Detecção automática de seções. Um áudio contínuo por capítulo, sem cortes arbitrários.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8138160" y="2011680"/>
            <a:ext cx="3611880" cy="2148840"/>
          </a:xfrm>
          <a:prstGeom prst="roundRect">
            <a:avLst>
              <a:gd name="adj" fmla="val 4255"/>
            </a:avLst>
          </a:prstGeom>
          <a:solidFill>
            <a:srgbClr val="FFFFFF"/>
          </a:solidFill>
          <a:ln w="12700">
            <a:solidFill>
              <a:srgbClr val="E3DFD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366760" y="2304288"/>
            <a:ext cx="292608" cy="292608"/>
          </a:xfrm>
          <a:prstGeom prst="ellipse">
            <a:avLst/>
          </a:prstGeom>
          <a:solidFill>
            <a:srgbClr val="4A9FB0"/>
          </a:solidFill>
          <a:ln w="12700">
            <a:solidFill>
              <a:srgbClr val="4A9F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823960" y="2194560"/>
            <a:ext cx="278892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ETL anti-ruído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8366760" y="3063240"/>
            <a:ext cx="32461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Remove timestamps, marcadores, asteriscos e URLs antes da IA — o cérebro recebe só o que importa.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48640" y="4251960"/>
            <a:ext cx="3611880" cy="2148840"/>
          </a:xfrm>
          <a:prstGeom prst="roundRect">
            <a:avLst>
              <a:gd name="adj" fmla="val 4255"/>
            </a:avLst>
          </a:prstGeom>
          <a:solidFill>
            <a:srgbClr val="FFFFFF"/>
          </a:solidFill>
          <a:ln w="12700">
            <a:solidFill>
              <a:srgbClr val="E3DFD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77240" y="4544568"/>
            <a:ext cx="292608" cy="292608"/>
          </a:xfrm>
          <a:prstGeom prst="ellipse">
            <a:avLst/>
          </a:prstGeom>
          <a:solidFill>
            <a:srgbClr val="D9B36C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234440" y="4434840"/>
            <a:ext cx="278892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Multi-tutor poliglota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777240" y="5303520"/>
            <a:ext cx="32461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Vozes neurais masculinas e femininas. Pronúncia natural de termos técnicos em inglês.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343400" y="4251960"/>
            <a:ext cx="3611880" cy="2148840"/>
          </a:xfrm>
          <a:prstGeom prst="roundRect">
            <a:avLst>
              <a:gd name="adj" fmla="val 4255"/>
            </a:avLst>
          </a:prstGeom>
          <a:solidFill>
            <a:srgbClr val="FFFFFF"/>
          </a:solidFill>
          <a:ln w="12700">
            <a:solidFill>
              <a:srgbClr val="E3DFD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572000" y="4544568"/>
            <a:ext cx="292608" cy="292608"/>
          </a:xfrm>
          <a:prstGeom prst="ellipse">
            <a:avLst/>
          </a:prstGeom>
          <a:solidFill>
            <a:srgbClr val="E07856"/>
          </a:solidFill>
          <a:ln w="12700">
            <a:solidFill>
              <a:srgbClr val="E0785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0" y="4434840"/>
            <a:ext cx="278892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Privacidade clínica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4572000" y="5303520"/>
            <a:ext cx="32461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persistência de PDF. Sessões temporárias. Bearer Token para uso supervisionado.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8138160" y="4251960"/>
            <a:ext cx="3611880" cy="2148840"/>
          </a:xfrm>
          <a:prstGeom prst="roundRect">
            <a:avLst>
              <a:gd name="adj" fmla="val 4255"/>
            </a:avLst>
          </a:prstGeom>
          <a:solidFill>
            <a:srgbClr val="FFFFFF"/>
          </a:solidFill>
          <a:ln w="12700">
            <a:solidFill>
              <a:srgbClr val="E3DFD3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8366760" y="4544568"/>
            <a:ext cx="292608" cy="292608"/>
          </a:xfrm>
          <a:prstGeom prst="ellipse">
            <a:avLst/>
          </a:prstGeom>
          <a:solidFill>
            <a:srgbClr val="1E1B4B"/>
          </a:solidFill>
          <a:ln w="12700">
            <a:solidFill>
              <a:srgbClr val="1E1B4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823960" y="4434840"/>
            <a:ext cx="278892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Sempre disponível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8366760" y="5303520"/>
            <a:ext cx="32461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Oracle Cloud Always Free + Docker. Baixo custo operacional, alta soberania.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0E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B6B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COMO FUNCIONA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FAF6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 PDF ao áudio em um fluxo.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148840" cy="3291840"/>
          </a:xfrm>
          <a:prstGeom prst="roundRect">
            <a:avLst>
              <a:gd name="adj" fmla="val 4255"/>
            </a:avLst>
          </a:prstGeom>
          <a:solidFill>
            <a:srgbClr val="2E2A6B"/>
          </a:solidFill>
          <a:ln w="12700">
            <a:solidFill>
              <a:srgbClr val="3D397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233172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777240" y="33832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AF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77240" y="393192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6B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PDF ou .txt em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B6B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qualquer idioma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697480" y="3566160"/>
            <a:ext cx="182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›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2834640" y="2194560"/>
            <a:ext cx="2148840" cy="3291840"/>
          </a:xfrm>
          <a:prstGeom prst="roundRect">
            <a:avLst>
              <a:gd name="adj" fmla="val 4255"/>
            </a:avLst>
          </a:prstGeom>
          <a:solidFill>
            <a:srgbClr val="2E2A6B"/>
          </a:solidFill>
          <a:ln w="12700">
            <a:solidFill>
              <a:srgbClr val="3D397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017520" y="233172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3063240" y="33832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AF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Detecção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063240" y="393192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6B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B6B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identificados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983480" y="3566160"/>
            <a:ext cx="182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›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5120640" y="2194560"/>
            <a:ext cx="2148840" cy="3291840"/>
          </a:xfrm>
          <a:prstGeom prst="roundRect">
            <a:avLst>
              <a:gd name="adj" fmla="val 4255"/>
            </a:avLst>
          </a:prstGeom>
          <a:solidFill>
            <a:srgbClr val="2E2A6B"/>
          </a:solidFill>
          <a:ln w="12700">
            <a:solidFill>
              <a:srgbClr val="3D397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303520" y="233172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4000" dirty="0"/>
          </a:p>
        </p:txBody>
      </p:sp>
      <p:sp>
        <p:nvSpPr>
          <p:cNvPr id="16" name="Text 14"/>
          <p:cNvSpPr/>
          <p:nvPr/>
        </p:nvSpPr>
        <p:spPr>
          <a:xfrm>
            <a:off x="5349240" y="33832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AF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Roteiro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349240" y="393192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6B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DeepSeek-V3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B6B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gera o diálogo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269480" y="3566160"/>
            <a:ext cx="182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›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7406640" y="2194560"/>
            <a:ext cx="2148840" cy="3291840"/>
          </a:xfrm>
          <a:prstGeom prst="roundRect">
            <a:avLst>
              <a:gd name="adj" fmla="val 4255"/>
            </a:avLst>
          </a:prstGeom>
          <a:solidFill>
            <a:srgbClr val="2E2A6B"/>
          </a:solidFill>
          <a:ln w="12700">
            <a:solidFill>
              <a:srgbClr val="3D397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589520" y="233172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4000" dirty="0"/>
          </a:p>
        </p:txBody>
      </p:sp>
      <p:sp>
        <p:nvSpPr>
          <p:cNvPr id="21" name="Text 19"/>
          <p:cNvSpPr/>
          <p:nvPr/>
        </p:nvSpPr>
        <p:spPr>
          <a:xfrm>
            <a:off x="7635240" y="33832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AF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Voz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7635240" y="393192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6B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Edge TTS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B6B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sintetiza áudio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9555480" y="3566160"/>
            <a:ext cx="182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›</a:t>
            </a:r>
            <a:endParaRPr lang="en-US" sz="2400" dirty="0"/>
          </a:p>
        </p:txBody>
      </p:sp>
      <p:sp>
        <p:nvSpPr>
          <p:cNvPr id="24" name="Shape 22"/>
          <p:cNvSpPr/>
          <p:nvPr/>
        </p:nvSpPr>
        <p:spPr>
          <a:xfrm>
            <a:off x="9692640" y="2194560"/>
            <a:ext cx="2148840" cy="3291840"/>
          </a:xfrm>
          <a:prstGeom prst="roundRect">
            <a:avLst>
              <a:gd name="adj" fmla="val 4255"/>
            </a:avLst>
          </a:prstGeom>
          <a:solidFill>
            <a:srgbClr val="2E2A6B"/>
          </a:solidFill>
          <a:ln w="12700">
            <a:solidFill>
              <a:srgbClr val="3D397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875520" y="233172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4000" dirty="0"/>
          </a:p>
        </p:txBody>
      </p:sp>
      <p:sp>
        <p:nvSpPr>
          <p:cNvPr id="26" name="Text 24"/>
          <p:cNvSpPr/>
          <p:nvPr/>
        </p:nvSpPr>
        <p:spPr>
          <a:xfrm>
            <a:off x="9921240" y="33832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AF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Estudo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9921240" y="393192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6B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Aluno ouve,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B6B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pausa, repete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48640" y="59436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V1 em produção · Frontend React/Vercel · Backend FastAPI/Oracle Cloud · IA DeepSeek-V3 · TTS Edge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6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ROADMAP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Onde estamos. Onde vamos.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2194560"/>
            <a:ext cx="228600" cy="228600"/>
          </a:xfrm>
          <a:prstGeom prst="ellipse">
            <a:avLst/>
          </a:prstGeom>
          <a:solidFill>
            <a:srgbClr val="E07856"/>
          </a:solidFill>
          <a:ln w="12700">
            <a:solidFill>
              <a:srgbClr val="E0785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97280" y="201168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V1 · Modo História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097280" y="246888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Áudios socráticos por capítulo gerados sob demanda.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9601200" y="2148840"/>
            <a:ext cx="2011680" cy="411480"/>
          </a:xfrm>
          <a:prstGeom prst="roundRect">
            <a:avLst>
              <a:gd name="adj" fmla="val 48889"/>
            </a:avLst>
          </a:prstGeom>
          <a:solidFill>
            <a:srgbClr val="E07856"/>
          </a:solidFill>
          <a:ln w="12700">
            <a:solidFill>
              <a:srgbClr val="E0785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601200" y="214884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PRODUÇÃO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40080" y="3246120"/>
            <a:ext cx="228600" cy="228600"/>
          </a:xfrm>
          <a:prstGeom prst="ellipse">
            <a:avLst/>
          </a:prstGeom>
          <a:solidFill>
            <a:srgbClr val="4A9FB0"/>
          </a:solidFill>
          <a:ln w="12700">
            <a:solidFill>
              <a:srgbClr val="4A9FB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306324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V1.5 · Beta controlado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097280" y="3520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usuários reais, feedback estruturado, logging de uso e taxa de conversão.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9601200" y="3200400"/>
            <a:ext cx="2011680" cy="411480"/>
          </a:xfrm>
          <a:prstGeom prst="roundRect">
            <a:avLst>
              <a:gd name="adj" fmla="val 48889"/>
            </a:avLst>
          </a:prstGeom>
          <a:solidFill>
            <a:srgbClr val="4A9FB0"/>
          </a:solidFill>
          <a:ln w="12700">
            <a:solidFill>
              <a:srgbClr val="4A9FB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601200" y="320040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CURSO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40080" y="4297680"/>
            <a:ext cx="228600" cy="228600"/>
          </a:xfrm>
          <a:prstGeom prst="ellipse">
            <a:avLst/>
          </a:prstGeom>
          <a:solidFill>
            <a:srgbClr val="6B6884"/>
          </a:solidFill>
          <a:ln w="12700">
            <a:solidFill>
              <a:srgbClr val="6B688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97280" y="411480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V2 · Modo Desafio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097280" y="45720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Gamificação com mastery learning — múltipla escolha ao fim de cada capítulo.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9601200" y="4251960"/>
            <a:ext cx="2011680" cy="411480"/>
          </a:xfrm>
          <a:prstGeom prst="roundRect">
            <a:avLst>
              <a:gd name="adj" fmla="val 48889"/>
            </a:avLst>
          </a:prstGeom>
          <a:solidFill>
            <a:srgbClr val="6B6884"/>
          </a:solidFill>
          <a:ln w="12700">
            <a:solidFill>
              <a:srgbClr val="6B688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601200" y="425196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PLANEJADO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40080" y="5349240"/>
            <a:ext cx="228600" cy="228600"/>
          </a:xfrm>
          <a:prstGeom prst="ellipse">
            <a:avLst/>
          </a:prstGeom>
          <a:solidFill>
            <a:srgbClr val="6B6884"/>
          </a:solidFill>
          <a:ln w="12700">
            <a:solidFill>
              <a:srgbClr val="6B688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097280" y="516636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F0E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P1 · Soberania de voz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097280" y="56235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6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XTTS v2 + RVC. Custo zero por caractere, voz acolhedora e independente.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9601200" y="5303520"/>
            <a:ext cx="2011680" cy="411480"/>
          </a:xfrm>
          <a:prstGeom prst="roundRect">
            <a:avLst>
              <a:gd name="adj" fmla="val 48889"/>
            </a:avLst>
          </a:prstGeom>
          <a:solidFill>
            <a:srgbClr val="6B6884"/>
          </a:solidFill>
          <a:ln w="12700">
            <a:solidFill>
              <a:srgbClr val="6B688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601200" y="530352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PESQUISA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Sokra — Tecnologia assistiva socrática</dc:title>
  <dc:subject>PptxGenJS Presentation</dc:subject>
  <dc:creator>Rodrigo Cruz dos Santos</dc:creator>
  <cp:lastModifiedBy>Rodrigo Cruz dos Santos</cp:lastModifiedBy>
  <cp:revision>1</cp:revision>
  <dcterms:created xsi:type="dcterms:W3CDTF">2026-05-16T22:04:01Z</dcterms:created>
  <dcterms:modified xsi:type="dcterms:W3CDTF">2026-05-16T22:04:01Z</dcterms:modified>
</cp:coreProperties>
</file>